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7"/>
  </p:notesMasterIdLst>
  <p:sldIdLst>
    <p:sldId id="257" r:id="rId2"/>
    <p:sldId id="261" r:id="rId3"/>
    <p:sldId id="286" r:id="rId4"/>
    <p:sldId id="276" r:id="rId5"/>
    <p:sldId id="268" r:id="rId6"/>
    <p:sldId id="265" r:id="rId7"/>
    <p:sldId id="279" r:id="rId8"/>
    <p:sldId id="287" r:id="rId9"/>
    <p:sldId id="283" r:id="rId10"/>
    <p:sldId id="289" r:id="rId11"/>
    <p:sldId id="264" r:id="rId12"/>
    <p:sldId id="288" r:id="rId13"/>
    <p:sldId id="284" r:id="rId14"/>
    <p:sldId id="267" r:id="rId15"/>
    <p:sldId id="266" r:id="rId16"/>
  </p:sldIdLst>
  <p:sldSz cx="12192000" cy="6858000"/>
  <p:notesSz cx="6858000" cy="9144000"/>
  <p:embeddedFontLs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49DD6"/>
    <a:srgbClr val="FFE766"/>
    <a:srgbClr val="69D8AD"/>
    <a:srgbClr val="19FFB2"/>
    <a:srgbClr val="66FFCC"/>
    <a:srgbClr val="860000"/>
    <a:srgbClr val="500000"/>
    <a:srgbClr val="165069"/>
    <a:srgbClr val="B0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673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3972-4733-434C-97A6-4356668FB7EE}" type="datetimeFigureOut">
              <a:rPr lang="ko-KR" altLang="en-US" smtClean="0"/>
              <a:t>2018-12-24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3E2B5-20F1-49B3-8D50-CB4CF0E5C1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92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4B50EEE-4E64-45FE-8D6A-A58B30253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EA7D4696-B642-4C39-A15C-1664707E0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1FC8D8B-A5C9-4B34-A67B-06537588E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AFB59304-70C6-42D2-AF35-A8B726CD5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090AA129-1AAB-4468-AA0D-3E91380A9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6CF36211-5F73-42AB-BD4F-8CD64AF80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726D2835-D3AD-434A-B751-7A5A11170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5D0F3BBA-0D9A-4D4D-9A2B-80309A3B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nven.co.kr/webzine/news/?news=194223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9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9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6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83911" y="679444"/>
            <a:ext cx="32735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ESC</a:t>
            </a:r>
            <a:endParaRPr lang="en-US" altLang="ko-KR" sz="199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68FCE-39DC-4EED-A35D-AA010DF642F4}"/>
              </a:ext>
            </a:extLst>
          </p:cNvPr>
          <p:cNvSpPr/>
          <p:nvPr/>
        </p:nvSpPr>
        <p:spPr>
          <a:xfrm>
            <a:off x="1005178" y="5083948"/>
            <a:ext cx="2368269" cy="123443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923C25-F620-4B53-86AC-8B61ADD70D19}"/>
              </a:ext>
            </a:extLst>
          </p:cNvPr>
          <p:cNvCxnSpPr>
            <a:cxnSpLocks/>
          </p:cNvCxnSpPr>
          <p:nvPr/>
        </p:nvCxnSpPr>
        <p:spPr>
          <a:xfrm>
            <a:off x="996696" y="5455280"/>
            <a:ext cx="23767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8225CF-3C75-47F0-81BA-5374448934E3}"/>
              </a:ext>
            </a:extLst>
          </p:cNvPr>
          <p:cNvSpPr txBox="1"/>
          <p:nvPr/>
        </p:nvSpPr>
        <p:spPr>
          <a:xfrm>
            <a:off x="1526361" y="5085948"/>
            <a:ext cx="177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M" panose="02020600000000000000" pitchFamily="18" charset="-127"/>
                <a:ea typeface="a영고딕M" panose="02020600000000000000" pitchFamily="18" charset="-127"/>
              </a:rPr>
              <a:t>교수님 서명</a:t>
            </a:r>
          </a:p>
        </p:txBody>
      </p: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EFFFAFD-E2AE-483C-8E0F-0751743EB18C}"/>
              </a:ext>
            </a:extLst>
          </p:cNvPr>
          <p:cNvSpPr/>
          <p:nvPr/>
        </p:nvSpPr>
        <p:spPr>
          <a:xfrm>
            <a:off x="3931654" y="6111305"/>
            <a:ext cx="337504" cy="314325"/>
          </a:xfrm>
          <a:prstGeom prst="rect">
            <a:avLst/>
          </a:prstGeom>
          <a:solidFill>
            <a:srgbClr val="69D8AD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9E408-17FD-4845-B571-7825721139E2}"/>
              </a:ext>
            </a:extLst>
          </p:cNvPr>
          <p:cNvSpPr txBox="1"/>
          <p:nvPr/>
        </p:nvSpPr>
        <p:spPr>
          <a:xfrm>
            <a:off x="4286233" y="6084631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DA3A02-1B28-4227-9360-E1A5806243A2}"/>
              </a:ext>
            </a:extLst>
          </p:cNvPr>
          <p:cNvSpPr/>
          <p:nvPr/>
        </p:nvSpPr>
        <p:spPr>
          <a:xfrm>
            <a:off x="4984346" y="6111078"/>
            <a:ext cx="337504" cy="314325"/>
          </a:xfrm>
          <a:prstGeom prst="rect">
            <a:avLst/>
          </a:prstGeom>
          <a:solidFill>
            <a:srgbClr val="FFE76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17831D-1F72-4511-A10B-6E2FCF38DFC9}"/>
              </a:ext>
            </a:extLst>
          </p:cNvPr>
          <p:cNvSpPr txBox="1"/>
          <p:nvPr/>
        </p:nvSpPr>
        <p:spPr>
          <a:xfrm>
            <a:off x="5338925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여도현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689413-FB50-42FD-AEAE-C38003E5DDA9}"/>
              </a:ext>
            </a:extLst>
          </p:cNvPr>
          <p:cNvSpPr/>
          <p:nvPr/>
        </p:nvSpPr>
        <p:spPr>
          <a:xfrm>
            <a:off x="6467847" y="6112369"/>
            <a:ext cx="337504" cy="314325"/>
          </a:xfrm>
          <a:prstGeom prst="rect">
            <a:avLst/>
          </a:prstGeom>
          <a:solidFill>
            <a:srgbClr val="C49DD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FBC36C-2C19-4C18-83D6-40AE144E7687}"/>
              </a:ext>
            </a:extLst>
          </p:cNvPr>
          <p:cNvSpPr txBox="1"/>
          <p:nvPr/>
        </p:nvSpPr>
        <p:spPr>
          <a:xfrm>
            <a:off x="6822426" y="6085695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강아영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705ADA-6951-4A18-A141-045BBF182A51}"/>
              </a:ext>
            </a:extLst>
          </p:cNvPr>
          <p:cNvSpPr/>
          <p:nvPr/>
        </p:nvSpPr>
        <p:spPr>
          <a:xfrm>
            <a:off x="7983129" y="6111078"/>
            <a:ext cx="337504" cy="314325"/>
          </a:xfrm>
          <a:prstGeom prst="rect">
            <a:avLst/>
          </a:prstGeom>
          <a:solidFill>
            <a:srgbClr val="40404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839BE1-FC92-4E6A-AA1F-788B4CD20FE9}"/>
              </a:ext>
            </a:extLst>
          </p:cNvPr>
          <p:cNvSpPr txBox="1"/>
          <p:nvPr/>
        </p:nvSpPr>
        <p:spPr>
          <a:xfrm>
            <a:off x="8337708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 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D3015F-A76B-47C4-9D53-EF870352A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2" y="191913"/>
            <a:ext cx="12016496" cy="588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1914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10" y="306577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825620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866866" y="555721"/>
            <a:ext cx="1853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참고자료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747B492-44E8-4827-80E9-7CFFCDA8540E}"/>
              </a:ext>
            </a:extLst>
          </p:cNvPr>
          <p:cNvSpPr txBox="1"/>
          <p:nvPr/>
        </p:nvSpPr>
        <p:spPr>
          <a:xfrm>
            <a:off x="1882066" y="2061341"/>
            <a:ext cx="8224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보는 게임으로의 전환 </a:t>
            </a:r>
            <a:r>
              <a:rPr lang="en-US" altLang="ko-KR" dirty="0"/>
              <a:t>- </a:t>
            </a:r>
            <a:r>
              <a:rPr lang="en-US" altLang="ko-KR" dirty="0">
                <a:hlinkClick r:id="rId2"/>
              </a:rPr>
              <a:t>http://www.inven.co.kr/webzine/news/?news=194223</a:t>
            </a:r>
            <a:endParaRPr lang="en-US" altLang="ko-KR" dirty="0"/>
          </a:p>
          <a:p>
            <a:r>
              <a:rPr lang="ko-KR" altLang="en-US" dirty="0"/>
              <a:t>미밴드 </a:t>
            </a:r>
            <a:r>
              <a:rPr lang="en-US" altLang="ko-KR" dirty="0"/>
              <a:t>SDK - https://github.com/MrARC/MiBand-2-HR-Collector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429880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2607789" y="858888"/>
            <a:ext cx="4750020" cy="1063002"/>
            <a:chOff x="2062080" y="4867045"/>
            <a:chExt cx="936370" cy="1063002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529937"/>
              <a:ext cx="9363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2080" y="4867045"/>
              <a:ext cx="472956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607787" y="2539503"/>
            <a:ext cx="8848343" cy="1134777"/>
            <a:chOff x="1912188" y="4758874"/>
            <a:chExt cx="8848343" cy="1134777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88008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912188" y="4758874"/>
              <a:ext cx="246253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607787" y="4418819"/>
            <a:ext cx="8895803" cy="1486052"/>
            <a:chOff x="2120109" y="4609724"/>
            <a:chExt cx="8895803" cy="1486052"/>
          </a:xfrm>
        </p:grpSpPr>
        <p:sp>
          <p:nvSpPr>
            <p:cNvPr id="38" name="TextBox 37"/>
            <p:cNvSpPr txBox="1"/>
            <p:nvPr/>
          </p:nvSpPr>
          <p:spPr>
            <a:xfrm>
              <a:off x="2120109" y="5387890"/>
              <a:ext cx="88958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20109" y="4609724"/>
              <a:ext cx="291137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338" y="396029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40992" y="1226056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2048" y="4336419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1805689" y="4546338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1803904" y="4621753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42" y="2455158"/>
            <a:ext cx="3030094" cy="1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70592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864972" y="2531300"/>
            <a:ext cx="6555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OF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DEATH</a:t>
            </a:r>
            <a:endParaRPr lang="ko-KR" altLang="en-US" sz="3200" dirty="0">
              <a:ln>
                <a:solidFill>
                  <a:srgbClr val="9A0000">
                    <a:alpha val="25000"/>
                  </a:srgbClr>
                </a:solidFill>
              </a:ln>
              <a:solidFill>
                <a:srgbClr val="9A0000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4973" y="3042946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명사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r>
              <a:rPr lang="en-US" altLang="ko-KR" sz="160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: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미궁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09360" y="555721"/>
            <a:ext cx="3510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소개 및 특징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960331" y="4752550"/>
            <a:ext cx="1337226" cy="954108"/>
            <a:chOff x="2062080" y="5172896"/>
            <a:chExt cx="1337226" cy="954108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480673"/>
              <a:ext cx="13372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랜덤으로 배치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5857" y="5172896"/>
              <a:ext cx="1024639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5813257" y="4752550"/>
            <a:ext cx="1723549" cy="966976"/>
            <a:chOff x="1959649" y="5172896"/>
            <a:chExt cx="1723549" cy="966976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17235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연동하여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43414" y="5172896"/>
              <a:ext cx="106952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9871046" y="4731151"/>
            <a:ext cx="2135521" cy="975507"/>
            <a:chOff x="2062080" y="5151497"/>
            <a:chExt cx="2135521" cy="975507"/>
          </a:xfrm>
        </p:grpSpPr>
        <p:sp>
          <p:nvSpPr>
            <p:cNvPr id="38" name="TextBox 37"/>
            <p:cNvSpPr txBox="1"/>
            <p:nvPr/>
          </p:nvSpPr>
          <p:spPr>
            <a:xfrm>
              <a:off x="2062080" y="5480673"/>
              <a:ext cx="21355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57189" y="5151497"/>
              <a:ext cx="124585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918" y="4055013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9572" y="4885040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87404" y="4129397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9161045" y="4339316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9159260" y="4414731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04" y="4176944"/>
            <a:ext cx="3030094" cy="159079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9C1641-FA06-472A-B684-5C0A7EDA2051}"/>
              </a:ext>
            </a:extLst>
          </p:cNvPr>
          <p:cNvSpPr txBox="1"/>
          <p:nvPr/>
        </p:nvSpPr>
        <p:spPr>
          <a:xfrm>
            <a:off x="6786782" y="1559906"/>
            <a:ext cx="405610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2" name="왼쪽 대괄호 41">
            <a:extLst>
              <a:ext uri="{FF2B5EF4-FFF2-40B4-BE49-F238E27FC236}">
                <a16:creationId xmlns:a16="http://schemas.microsoft.com/office/drawing/2014/main" id="{487B613A-437C-4C42-8B61-5CBE20B90A21}"/>
              </a:ext>
            </a:extLst>
          </p:cNvPr>
          <p:cNvSpPr/>
          <p:nvPr/>
        </p:nvSpPr>
        <p:spPr>
          <a:xfrm flipH="1">
            <a:off x="10791748" y="1489985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3" name="왼쪽 대괄호 42">
            <a:extLst>
              <a:ext uri="{FF2B5EF4-FFF2-40B4-BE49-F238E27FC236}">
                <a16:creationId xmlns:a16="http://schemas.microsoft.com/office/drawing/2014/main" id="{69FC465E-47A7-434B-98BA-F39B43128E12}"/>
              </a:ext>
            </a:extLst>
          </p:cNvPr>
          <p:cNvSpPr/>
          <p:nvPr/>
        </p:nvSpPr>
        <p:spPr>
          <a:xfrm rot="10800000" flipH="1">
            <a:off x="6384569" y="1445263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466502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472527" y="555721"/>
            <a:ext cx="2247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게임플레이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652" y="3074235"/>
            <a:ext cx="5921034" cy="333058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856" y="2936790"/>
            <a:ext cx="3007560" cy="91365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301" y="491483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636" y="4814780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1878" y="4807853"/>
            <a:ext cx="247650" cy="314325"/>
          </a:xfrm>
          <a:prstGeom prst="rect">
            <a:avLst/>
          </a:prstGeom>
        </p:spPr>
      </p:pic>
      <p:sp>
        <p:nvSpPr>
          <p:cNvPr id="26" name="설명선: 굽은 선(테두리 및 강조선) 25">
            <a:extLst>
              <a:ext uri="{FF2B5EF4-FFF2-40B4-BE49-F238E27FC236}">
                <a16:creationId xmlns:a16="http://schemas.microsoft.com/office/drawing/2014/main" id="{A2F0A451-A9D4-43E8-82F6-DA22EDED8CC8}"/>
              </a:ext>
            </a:extLst>
          </p:cNvPr>
          <p:cNvSpPr/>
          <p:nvPr/>
        </p:nvSpPr>
        <p:spPr>
          <a:xfrm rot="5400000">
            <a:off x="1517898" y="3866330"/>
            <a:ext cx="839018" cy="1619888"/>
          </a:xfrm>
          <a:prstGeom prst="accentBorderCallout2">
            <a:avLst>
              <a:gd name="adj1" fmla="val 60326"/>
              <a:gd name="adj2" fmla="val -8550"/>
              <a:gd name="adj3" fmla="val 57046"/>
              <a:gd name="adj4" fmla="val -28259"/>
              <a:gd name="adj5" fmla="val -1894"/>
              <a:gd name="adj6" fmla="val -7699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FE65A4-E9D0-480C-B0E5-A5D87D79F59B}"/>
              </a:ext>
            </a:extLst>
          </p:cNvPr>
          <p:cNvSpPr txBox="1"/>
          <p:nvPr/>
        </p:nvSpPr>
        <p:spPr>
          <a:xfrm>
            <a:off x="825162" y="4396008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 err="1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심장박동수를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1" name="설명선: 굽은 선(테두리 및 강조선) 60">
            <a:extLst>
              <a:ext uri="{FF2B5EF4-FFF2-40B4-BE49-F238E27FC236}">
                <a16:creationId xmlns:a16="http://schemas.microsoft.com/office/drawing/2014/main" id="{3D76B857-E21E-4EA2-B8D2-4E9D756757C4}"/>
              </a:ext>
            </a:extLst>
          </p:cNvPr>
          <p:cNvSpPr/>
          <p:nvPr/>
        </p:nvSpPr>
        <p:spPr>
          <a:xfrm rot="5400000">
            <a:off x="9880313" y="2891904"/>
            <a:ext cx="756751" cy="1760178"/>
          </a:xfrm>
          <a:prstGeom prst="accentBorderCallout2">
            <a:avLst>
              <a:gd name="adj1" fmla="val 48221"/>
              <a:gd name="adj2" fmla="val -9334"/>
              <a:gd name="adj3" fmla="val 57046"/>
              <a:gd name="adj4" fmla="val -28259"/>
              <a:gd name="adj5" fmla="val 114614"/>
              <a:gd name="adj6" fmla="val -26046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EA91045-2BFB-4417-A90A-496FE45ED2A6}"/>
              </a:ext>
            </a:extLst>
          </p:cNvPr>
          <p:cNvSpPr txBox="1"/>
          <p:nvPr/>
        </p:nvSpPr>
        <p:spPr>
          <a:xfrm>
            <a:off x="9146443" y="3510383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소지한 아이템을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보여주는 인벤토리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2" name="설명선: 굽은 선(테두리 및 강조선) 71">
            <a:extLst>
              <a:ext uri="{FF2B5EF4-FFF2-40B4-BE49-F238E27FC236}">
                <a16:creationId xmlns:a16="http://schemas.microsoft.com/office/drawing/2014/main" id="{0676BC1E-747D-4DD2-B49A-03B0E5A07ED6}"/>
              </a:ext>
            </a:extLst>
          </p:cNvPr>
          <p:cNvSpPr/>
          <p:nvPr/>
        </p:nvSpPr>
        <p:spPr>
          <a:xfrm rot="5400000">
            <a:off x="5480555" y="4490429"/>
            <a:ext cx="797149" cy="1760178"/>
          </a:xfrm>
          <a:prstGeom prst="accentBorderCallout2">
            <a:avLst>
              <a:gd name="adj1" fmla="val 60326"/>
              <a:gd name="adj2" fmla="val -8550"/>
              <a:gd name="adj3" fmla="val 56542"/>
              <a:gd name="adj4" fmla="val -37168"/>
              <a:gd name="adj5" fmla="val -25599"/>
              <a:gd name="adj6" fmla="val -5339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1DBFF9-ACC0-4290-832B-1B5297B6664D}"/>
              </a:ext>
            </a:extLst>
          </p:cNvPr>
          <p:cNvSpPr txBox="1"/>
          <p:nvPr/>
        </p:nvSpPr>
        <p:spPr>
          <a:xfrm>
            <a:off x="4766884" y="5125337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상호작용 가능한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5379868" y="1586180"/>
            <a:ext cx="6116715" cy="1024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93809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180443"/>
            <a:ext cx="8424441" cy="3479266"/>
            <a:chOff x="554306" y="1490676"/>
            <a:chExt cx="8424441" cy="3479266"/>
          </a:xfrm>
        </p:grpSpPr>
        <p:sp>
          <p:nvSpPr>
            <p:cNvPr id="11" name="TextBox 10"/>
            <p:cNvSpPr txBox="1"/>
            <p:nvPr/>
          </p:nvSpPr>
          <p:spPr>
            <a:xfrm>
              <a:off x="2820352" y="1490676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CH1. </a:t>
              </a:r>
              <a:r>
                <a:rPr lang="ko-KR" altLang="en-US" sz="28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게임 플레이</a:t>
              </a:r>
              <a:endParaRPr lang="ko-KR" altLang="en-US" sz="26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20352" y="2841238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CH2.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연구 목적</a:t>
            </a:r>
            <a:r>
              <a:rPr lang="en-US" altLang="ko-KR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 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20352" y="3502033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CH3.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40967" y="4162828"/>
            <a:ext cx="3432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CH4.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타게임과의 비교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9FB42A-6EA7-46A3-8F74-4C42554F8060}"/>
              </a:ext>
            </a:extLst>
          </p:cNvPr>
          <p:cNvSpPr txBox="1"/>
          <p:nvPr/>
        </p:nvSpPr>
        <p:spPr>
          <a:xfrm>
            <a:off x="2840967" y="4823623"/>
            <a:ext cx="3539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CH5.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역할분담 및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A6FC10-0F81-46B5-84DD-6B5AFBFC5479}"/>
              </a:ext>
            </a:extLst>
          </p:cNvPr>
          <p:cNvSpPr txBox="1"/>
          <p:nvPr/>
        </p:nvSpPr>
        <p:spPr>
          <a:xfrm>
            <a:off x="2840967" y="5484418"/>
            <a:ext cx="24224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CH6.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참고자료</a:t>
            </a:r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37" y="2169244"/>
            <a:ext cx="4261260" cy="238580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606" y="1928740"/>
            <a:ext cx="2164486" cy="65448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6227" y="3486953"/>
            <a:ext cx="248808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869" y="3489907"/>
            <a:ext cx="248808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189" y="3379391"/>
            <a:ext cx="248808" cy="3143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3DDAD10-06D7-4EDF-9D2B-6214B6764EEB}"/>
              </a:ext>
            </a:extLst>
          </p:cNvPr>
          <p:cNvGrpSpPr/>
          <p:nvPr/>
        </p:nvGrpSpPr>
        <p:grpSpPr>
          <a:xfrm>
            <a:off x="603250" y="1467833"/>
            <a:ext cx="2030586" cy="512449"/>
            <a:chOff x="682373" y="1572055"/>
            <a:chExt cx="2224489" cy="839018"/>
          </a:xfrm>
        </p:grpSpPr>
        <p:sp>
          <p:nvSpPr>
            <p:cNvPr id="26" name="설명선: 굽은 선(테두리 및 강조선) 25">
              <a:extLst>
                <a:ext uri="{FF2B5EF4-FFF2-40B4-BE49-F238E27FC236}">
                  <a16:creationId xmlns:a16="http://schemas.microsoft.com/office/drawing/2014/main" id="{A2F0A451-A9D4-43E8-82F6-DA22EDED8CC8}"/>
                </a:ext>
              </a:extLst>
            </p:cNvPr>
            <p:cNvSpPr/>
            <p:nvPr/>
          </p:nvSpPr>
          <p:spPr>
            <a:xfrm rot="5400000">
              <a:off x="1357645" y="1181620"/>
              <a:ext cx="839018" cy="1619888"/>
            </a:xfrm>
            <a:prstGeom prst="accentBorderCallout2">
              <a:avLst>
                <a:gd name="adj1" fmla="val 94305"/>
                <a:gd name="adj2" fmla="val 111015"/>
                <a:gd name="adj3" fmla="val 94861"/>
                <a:gd name="adj4" fmla="val 163257"/>
                <a:gd name="adj5" fmla="val 89082"/>
                <a:gd name="adj6" fmla="val 164254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2FE65A4-E9D0-480C-B0E5-A5D87D79F59B}"/>
                </a:ext>
              </a:extLst>
            </p:cNvPr>
            <p:cNvSpPr txBox="1"/>
            <p:nvPr/>
          </p:nvSpPr>
          <p:spPr>
            <a:xfrm>
              <a:off x="682373" y="1670793"/>
              <a:ext cx="22244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심장박동수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66CF6C-6724-47C6-9C55-B5510A37A9B3}"/>
              </a:ext>
            </a:extLst>
          </p:cNvPr>
          <p:cNvGrpSpPr/>
          <p:nvPr/>
        </p:nvGrpSpPr>
        <p:grpSpPr>
          <a:xfrm>
            <a:off x="5248741" y="2725368"/>
            <a:ext cx="1510009" cy="528131"/>
            <a:chOff x="5236762" y="3831207"/>
            <a:chExt cx="2224489" cy="756751"/>
          </a:xfrm>
        </p:grpSpPr>
        <p:sp>
          <p:nvSpPr>
            <p:cNvPr id="61" name="설명선: 굽은 선(테두리 및 강조선) 60">
              <a:extLst>
                <a:ext uri="{FF2B5EF4-FFF2-40B4-BE49-F238E27FC236}">
                  <a16:creationId xmlns:a16="http://schemas.microsoft.com/office/drawing/2014/main" id="{3D76B857-E21E-4EA2-B8D2-4E9D756757C4}"/>
                </a:ext>
              </a:extLst>
            </p:cNvPr>
            <p:cNvSpPr/>
            <p:nvPr/>
          </p:nvSpPr>
          <p:spPr>
            <a:xfrm rot="5400000">
              <a:off x="5970632" y="3329494"/>
              <a:ext cx="756751" cy="1760178"/>
            </a:xfrm>
            <a:prstGeom prst="accentBorderCallout2">
              <a:avLst>
                <a:gd name="adj1" fmla="val 24516"/>
                <a:gd name="adj2" fmla="val -12854"/>
                <a:gd name="adj3" fmla="val 25776"/>
                <a:gd name="adj4" fmla="val -43510"/>
                <a:gd name="adj5" fmla="val 59134"/>
                <a:gd name="adj6" fmla="val -43643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EA91045-2BFB-4417-A90A-496FE45ED2A6}"/>
                </a:ext>
              </a:extLst>
            </p:cNvPr>
            <p:cNvSpPr txBox="1"/>
            <p:nvPr/>
          </p:nvSpPr>
          <p:spPr>
            <a:xfrm>
              <a:off x="5236762" y="3908938"/>
              <a:ext cx="2224489" cy="462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인벤토리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3FEB36-43E4-4F3F-8A1B-72FAD04389A5}"/>
              </a:ext>
            </a:extLst>
          </p:cNvPr>
          <p:cNvGrpSpPr/>
          <p:nvPr/>
        </p:nvGrpSpPr>
        <p:grpSpPr>
          <a:xfrm>
            <a:off x="35563" y="4009684"/>
            <a:ext cx="2234888" cy="797149"/>
            <a:chOff x="0" y="5210757"/>
            <a:chExt cx="2224489" cy="797149"/>
          </a:xfrm>
        </p:grpSpPr>
        <p:sp>
          <p:nvSpPr>
            <p:cNvPr id="72" name="설명선: 굽은 선(테두리 및 강조선) 71">
              <a:extLst>
                <a:ext uri="{FF2B5EF4-FFF2-40B4-BE49-F238E27FC236}">
                  <a16:creationId xmlns:a16="http://schemas.microsoft.com/office/drawing/2014/main" id="{0676BC1E-747D-4DD2-B49A-03B0E5A07ED6}"/>
                </a:ext>
              </a:extLst>
            </p:cNvPr>
            <p:cNvSpPr/>
            <p:nvPr/>
          </p:nvSpPr>
          <p:spPr>
            <a:xfrm rot="5400000">
              <a:off x="711462" y="4729243"/>
              <a:ext cx="797149" cy="1760178"/>
            </a:xfrm>
            <a:prstGeom prst="accentBorderCallout2">
              <a:avLst>
                <a:gd name="adj1" fmla="val 60326"/>
                <a:gd name="adj2" fmla="val -8550"/>
                <a:gd name="adj3" fmla="val 56542"/>
                <a:gd name="adj4" fmla="val -37168"/>
                <a:gd name="adj5" fmla="val 1647"/>
                <a:gd name="adj6" fmla="val -40736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1DBFF9-ACC0-4290-832B-1B5297B6664D}"/>
                </a:ext>
              </a:extLst>
            </p:cNvPr>
            <p:cNvSpPr txBox="1"/>
            <p:nvPr/>
          </p:nvSpPr>
          <p:spPr>
            <a:xfrm>
              <a:off x="0" y="5358795"/>
              <a:ext cx="222448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 가능한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 표시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2430426" y="51828"/>
            <a:ext cx="915832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36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0CF988-63D1-4E81-BCF4-2577335FFDDF}"/>
              </a:ext>
            </a:extLst>
          </p:cNvPr>
          <p:cNvSpPr txBox="1"/>
          <p:nvPr/>
        </p:nvSpPr>
        <p:spPr>
          <a:xfrm>
            <a:off x="7139327" y="1698251"/>
            <a:ext cx="5116680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왼쪽 대괄호 33">
            <a:extLst>
              <a:ext uri="{FF2B5EF4-FFF2-40B4-BE49-F238E27FC236}">
                <a16:creationId xmlns:a16="http://schemas.microsoft.com/office/drawing/2014/main" id="{371C1124-88B7-44FE-BCD3-C8B9F2DD4741}"/>
              </a:ext>
            </a:extLst>
          </p:cNvPr>
          <p:cNvSpPr/>
          <p:nvPr/>
        </p:nvSpPr>
        <p:spPr>
          <a:xfrm flipH="1">
            <a:off x="11465969" y="1772516"/>
            <a:ext cx="246707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왼쪽 대괄호 34">
            <a:extLst>
              <a:ext uri="{FF2B5EF4-FFF2-40B4-BE49-F238E27FC236}">
                <a16:creationId xmlns:a16="http://schemas.microsoft.com/office/drawing/2014/main" id="{E93D45DC-BC25-4749-ABDE-26343E673DEE}"/>
              </a:ext>
            </a:extLst>
          </p:cNvPr>
          <p:cNvSpPr/>
          <p:nvPr/>
        </p:nvSpPr>
        <p:spPr>
          <a:xfrm rot="10800000" flipH="1">
            <a:off x="6805852" y="1724057"/>
            <a:ext cx="246707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ABF6867-CC63-41DF-984B-C5026355D5F9}"/>
              </a:ext>
            </a:extLst>
          </p:cNvPr>
          <p:cNvGrpSpPr/>
          <p:nvPr/>
        </p:nvGrpSpPr>
        <p:grpSpPr>
          <a:xfrm>
            <a:off x="195005" y="5068251"/>
            <a:ext cx="3389748" cy="1422057"/>
            <a:chOff x="1100416" y="8688393"/>
            <a:chExt cx="668220" cy="142205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0E5B417-685A-4D20-847D-8B1AA9C56760}"/>
                </a:ext>
              </a:extLst>
            </p:cNvPr>
            <p:cNvSpPr txBox="1"/>
            <p:nvPr/>
          </p:nvSpPr>
          <p:spPr>
            <a:xfrm>
              <a:off x="1100416" y="9402564"/>
              <a:ext cx="66822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1DE5590-CBC0-4C6D-A62C-5A231086C491}"/>
                </a:ext>
              </a:extLst>
            </p:cNvPr>
            <p:cNvSpPr txBox="1"/>
            <p:nvPr/>
          </p:nvSpPr>
          <p:spPr>
            <a:xfrm>
              <a:off x="1198048" y="8688393"/>
              <a:ext cx="472956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28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E9AF752-3366-4212-9797-EBDB7EE70C9F}"/>
              </a:ext>
            </a:extLst>
          </p:cNvPr>
          <p:cNvGrpSpPr/>
          <p:nvPr/>
        </p:nvGrpSpPr>
        <p:grpSpPr>
          <a:xfrm>
            <a:off x="3813458" y="5085510"/>
            <a:ext cx="4193980" cy="1378164"/>
            <a:chOff x="801115" y="6943500"/>
            <a:chExt cx="4193980" cy="137816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5739A60-F8AC-47DE-9ED1-0D464A5E1013}"/>
                </a:ext>
              </a:extLst>
            </p:cNvPr>
            <p:cNvSpPr txBox="1"/>
            <p:nvPr/>
          </p:nvSpPr>
          <p:spPr>
            <a:xfrm>
              <a:off x="801115" y="7613778"/>
              <a:ext cx="41939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29013D0-0CEF-4427-B1E5-D99383AC2D80}"/>
                </a:ext>
              </a:extLst>
            </p:cNvPr>
            <p:cNvSpPr txBox="1"/>
            <p:nvPr/>
          </p:nvSpPr>
          <p:spPr>
            <a:xfrm>
              <a:off x="1922659" y="6943500"/>
              <a:ext cx="2106667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28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4EA78509-9195-4008-A645-89290CAA5D25}"/>
              </a:ext>
            </a:extLst>
          </p:cNvPr>
          <p:cNvGrpSpPr/>
          <p:nvPr/>
        </p:nvGrpSpPr>
        <p:grpSpPr>
          <a:xfrm>
            <a:off x="8180752" y="5068251"/>
            <a:ext cx="3936370" cy="1727953"/>
            <a:chOff x="1833741" y="4873022"/>
            <a:chExt cx="3861236" cy="172795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2681608-D771-435B-964C-CDD5B3AB428E}"/>
                </a:ext>
              </a:extLst>
            </p:cNvPr>
            <p:cNvSpPr txBox="1"/>
            <p:nvPr/>
          </p:nvSpPr>
          <p:spPr>
            <a:xfrm>
              <a:off x="1833741" y="5585312"/>
              <a:ext cx="386123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8C831C2-1198-40D8-93F2-EC3A1E13D943}"/>
                </a:ext>
              </a:extLst>
            </p:cNvPr>
            <p:cNvSpPr txBox="1"/>
            <p:nvPr/>
          </p:nvSpPr>
          <p:spPr>
            <a:xfrm>
              <a:off x="2555021" y="4873022"/>
              <a:ext cx="2418676" cy="52322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28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722376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CDE4132-CC0A-4DE4-993A-4CBE3801D282}"/>
              </a:ext>
            </a:extLst>
          </p:cNvPr>
          <p:cNvGrpSpPr/>
          <p:nvPr/>
        </p:nvGrpSpPr>
        <p:grpSpPr>
          <a:xfrm>
            <a:off x="854216" y="1355355"/>
            <a:ext cx="10879763" cy="4650530"/>
            <a:chOff x="854216" y="1355355"/>
            <a:chExt cx="10879763" cy="465053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1A9E519-4F31-44EF-879C-8B704591AD39}"/>
                </a:ext>
              </a:extLst>
            </p:cNvPr>
            <p:cNvGrpSpPr/>
            <p:nvPr/>
          </p:nvGrpSpPr>
          <p:grpSpPr>
            <a:xfrm>
              <a:off x="854216" y="1355355"/>
              <a:ext cx="4642964" cy="4650530"/>
              <a:chOff x="2003917" y="1990623"/>
              <a:chExt cx="3624756" cy="3750783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880E25AF-2348-466B-A706-B975907453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46191" y="1990623"/>
                <a:ext cx="3340209" cy="334020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61178C2-4612-4395-BA03-14099524881D}"/>
                  </a:ext>
                </a:extLst>
              </p:cNvPr>
              <p:cNvSpPr txBox="1"/>
              <p:nvPr/>
            </p:nvSpPr>
            <p:spPr>
              <a:xfrm>
                <a:off x="2003917" y="5372074"/>
                <a:ext cx="36247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시청하는 컨텐츠 순위</a:t>
                </a: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C25072C-5F8E-4824-A70A-4D62FBC5727D}"/>
                </a:ext>
              </a:extLst>
            </p:cNvPr>
            <p:cNvGrpSpPr/>
            <p:nvPr/>
          </p:nvGrpSpPr>
          <p:grpSpPr>
            <a:xfrm>
              <a:off x="5392405" y="1355355"/>
              <a:ext cx="6341574" cy="4599394"/>
              <a:chOff x="6092797" y="2037946"/>
              <a:chExt cx="4950858" cy="3709540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7A809241-CAF4-4242-BBA4-52C4AA66A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2797" y="2037946"/>
                <a:ext cx="4950858" cy="3340208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16BE1B-6389-4E55-AA93-BEFFA0EAA721}"/>
                  </a:ext>
                </a:extLst>
              </p:cNvPr>
              <p:cNvSpPr txBox="1"/>
              <p:nvPr/>
            </p:nvSpPr>
            <p:spPr>
              <a:xfrm>
                <a:off x="7114962" y="5378154"/>
                <a:ext cx="31741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플랫폼 분기별 시청자수</a:t>
                </a: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40F6E35-8D99-424B-953C-DC32ACC7CA9D}"/>
              </a:ext>
            </a:extLst>
          </p:cNvPr>
          <p:cNvGrpSpPr/>
          <p:nvPr/>
        </p:nvGrpSpPr>
        <p:grpSpPr>
          <a:xfrm>
            <a:off x="2291153" y="731516"/>
            <a:ext cx="7705669" cy="5155133"/>
            <a:chOff x="2243165" y="721595"/>
            <a:chExt cx="7705669" cy="5155133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3AB4103-0FC9-49B0-988C-D8B8EE81F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3165" y="721595"/>
              <a:ext cx="7705669" cy="4500538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384E79-B174-40D7-AD4A-281429E6C971}"/>
                </a:ext>
              </a:extLst>
            </p:cNvPr>
            <p:cNvSpPr txBox="1"/>
            <p:nvPr/>
          </p:nvSpPr>
          <p:spPr>
            <a:xfrm>
              <a:off x="3074482" y="5507396"/>
              <a:ext cx="64711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온라인 실시간 방송시간 규모예측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자료원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: 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전첨망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前瞻网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))</a:t>
              </a:r>
              <a:endPara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6522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66795" y="555721"/>
            <a:ext cx="4453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공포게임의 방송적합성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B26DBDE0-825C-414D-A000-50828A0218CA}"/>
              </a:ext>
            </a:extLst>
          </p:cNvPr>
          <p:cNvGrpSpPr/>
          <p:nvPr/>
        </p:nvGrpSpPr>
        <p:grpSpPr>
          <a:xfrm>
            <a:off x="990150" y="1672742"/>
            <a:ext cx="6565370" cy="4833094"/>
            <a:chOff x="1321587" y="1744883"/>
            <a:chExt cx="6565370" cy="483309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95C6BD4-9801-4ADE-B2E2-F421743F3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587" y="1744883"/>
              <a:ext cx="6217448" cy="483309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D35F86B-2376-4356-A83A-3FBA2A540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8862" y="1821729"/>
              <a:ext cx="5891752" cy="321454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FC4AA7-E190-475B-BE50-AD1CE52714E0}"/>
                </a:ext>
              </a:extLst>
            </p:cNvPr>
            <p:cNvSpPr txBox="1"/>
            <p:nvPr/>
          </p:nvSpPr>
          <p:spPr>
            <a:xfrm>
              <a:off x="2738623" y="3827679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쁘에에에에엑</a:t>
              </a:r>
              <a:endParaRPr lang="ko-KR" altLang="en-US" sz="11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312C49-3DDE-42CE-A91F-D5584B32D729}"/>
                </a:ext>
              </a:extLst>
            </p:cNvPr>
            <p:cNvSpPr txBox="1"/>
            <p:nvPr/>
          </p:nvSpPr>
          <p:spPr>
            <a:xfrm>
              <a:off x="6180842" y="3298194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**</a:t>
              </a:r>
              <a:r>
                <a:rPr lang="ko-KR" altLang="en-US" sz="1100" dirty="0" err="1"/>
                <a:t>개웃기네ㅋㅋ</a:t>
              </a:r>
              <a:endParaRPr lang="ko-KR" altLang="en-US" sz="11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E4CA46B-F92C-45E7-A9CB-8C6F4089E1AB}"/>
                </a:ext>
              </a:extLst>
            </p:cNvPr>
            <p:cNvSpPr txBox="1"/>
            <p:nvPr/>
          </p:nvSpPr>
          <p:spPr>
            <a:xfrm>
              <a:off x="5454977" y="3750680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ㅋㅋㅋㅋㅋㅋㅋ</a:t>
              </a:r>
              <a:endParaRPr lang="ko-KR" altLang="en-US" sz="11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94972A4-E4EC-4213-988F-A0692F882DFC}"/>
                </a:ext>
              </a:extLst>
            </p:cNvPr>
            <p:cNvSpPr txBox="1"/>
            <p:nvPr/>
          </p:nvSpPr>
          <p:spPr>
            <a:xfrm>
              <a:off x="1655975" y="3524437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유튜브각</a:t>
              </a:r>
              <a:r>
                <a:rPr lang="en-US" altLang="ko-KR" sz="1100" dirty="0"/>
                <a:t>^</a:t>
              </a:r>
              <a:r>
                <a:rPr lang="ko-KR" altLang="en-US" sz="1100" dirty="0"/>
                <a:t>오</a:t>
              </a:r>
              <a:r>
                <a:rPr lang="en-US" altLang="ko-KR" sz="1100" dirty="0"/>
                <a:t>^</a:t>
              </a:r>
              <a:endParaRPr lang="ko-KR" altLang="en-US" sz="1100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0EF7815D-29C3-4A6F-9C1E-D0EA1DF73249}"/>
              </a:ext>
            </a:extLst>
          </p:cNvPr>
          <p:cNvSpPr txBox="1"/>
          <p:nvPr/>
        </p:nvSpPr>
        <p:spPr>
          <a:xfrm>
            <a:off x="7395821" y="1727387"/>
            <a:ext cx="4459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긴장감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방송의 몰입도 상승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A0EBE0-782A-4486-B400-7A936DE86420}"/>
              </a:ext>
            </a:extLst>
          </p:cNvPr>
          <p:cNvSpPr txBox="1"/>
          <p:nvPr/>
        </p:nvSpPr>
        <p:spPr>
          <a:xfrm>
            <a:off x="7383953" y="2550229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ko-KR" altLang="en-US" sz="16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스트리머의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반응 극대화 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보는 재미 향상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+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시각화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1C2C783-6EC7-4412-AA40-B098196CD859}"/>
              </a:ext>
            </a:extLst>
          </p:cNvPr>
          <p:cNvSpPr txBox="1"/>
          <p:nvPr/>
        </p:nvSpPr>
        <p:spPr>
          <a:xfrm>
            <a:off x="7395821" y="3512653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공포게임을 플레이하지 못하는 사람의 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대리만족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비고객의 합류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00485-CF33-450B-A2B7-74CAF2F17621}"/>
              </a:ext>
            </a:extLst>
          </p:cNvPr>
          <p:cNvSpPr txBox="1"/>
          <p:nvPr/>
        </p:nvSpPr>
        <p:spPr>
          <a:xfrm>
            <a:off x="7395820" y="4425710"/>
            <a:ext cx="4777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투표기능을 연동해서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게임에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 시청자가 개입할 수 있도록 함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738150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501016" y="1355987"/>
            <a:ext cx="71449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방송에 적합한 게임의 개발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7286" y="5073075"/>
            <a:ext cx="10976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게임을 즐기는 방식이 다양해짐에 따라 개인 게임방송들을 통해서  </a:t>
            </a:r>
            <a:endParaRPr lang="en-US" altLang="ko-KR" sz="24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기존 비고객들이 방송을 시청하게 됨으로써 시장 내에 새로운 고객층이 형성되었다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그들을 위해 보는 재미요소를 포함한 게임을 만드는 것이 연구목적이다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7780" y="555721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연구목적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CB5F9D6-E8B3-44B4-93DA-369BD742B2D2}"/>
              </a:ext>
            </a:extLst>
          </p:cNvPr>
          <p:cNvSpPr txBox="1"/>
          <p:nvPr/>
        </p:nvSpPr>
        <p:spPr>
          <a:xfrm>
            <a:off x="5631309" y="2900375"/>
            <a:ext cx="4080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인터넷 방송시장 확대</a:t>
            </a:r>
          </a:p>
        </p:txBody>
      </p:sp>
      <p:sp>
        <p:nvSpPr>
          <p:cNvPr id="9" name="더하기 기호 8">
            <a:extLst>
              <a:ext uri="{FF2B5EF4-FFF2-40B4-BE49-F238E27FC236}">
                <a16:creationId xmlns:a16="http://schemas.microsoft.com/office/drawing/2014/main" id="{0E4A2BBC-190A-4164-AAD5-2A89865EFBC0}"/>
              </a:ext>
            </a:extLst>
          </p:cNvPr>
          <p:cNvSpPr/>
          <p:nvPr/>
        </p:nvSpPr>
        <p:spPr>
          <a:xfrm>
            <a:off x="5082084" y="3707602"/>
            <a:ext cx="1115140" cy="1139382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031CEE-4BF0-47E0-A55E-BD15D06E443B}"/>
              </a:ext>
            </a:extLst>
          </p:cNvPr>
          <p:cNvSpPr txBox="1"/>
          <p:nvPr/>
        </p:nvSpPr>
        <p:spPr>
          <a:xfrm>
            <a:off x="234888" y="4004978"/>
            <a:ext cx="34227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트위치를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통한 시청자와의 상호작용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7CA512-D7C3-4473-BCD5-84B50820BD61}"/>
              </a:ext>
            </a:extLst>
          </p:cNvPr>
          <p:cNvSpPr txBox="1"/>
          <p:nvPr/>
        </p:nvSpPr>
        <p:spPr>
          <a:xfrm>
            <a:off x="7706242" y="4010033"/>
            <a:ext cx="38793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 심박수 반영을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통한 몰입도 증가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4559901-9136-462F-BFE1-5F24ED5251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452" y="3549535"/>
            <a:ext cx="2742857" cy="1440000"/>
          </a:xfrm>
          <a:prstGeom prst="rect">
            <a:avLst/>
          </a:prstGeom>
        </p:spPr>
      </p:pic>
      <p:pic>
        <p:nvPicPr>
          <p:cNvPr id="13" name="그래픽 12" descr="심장 박동">
            <a:extLst>
              <a:ext uri="{FF2B5EF4-FFF2-40B4-BE49-F238E27FC236}">
                <a16:creationId xmlns:a16="http://schemas.microsoft.com/office/drawing/2014/main" id="{1BD981AE-93C4-41F0-BA9E-5B1FE8E4B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55327" y="3498563"/>
            <a:ext cx="1440000" cy="1440000"/>
          </a:xfrm>
          <a:prstGeom prst="rect">
            <a:avLst/>
          </a:prstGeom>
        </p:spPr>
      </p:pic>
      <p:pic>
        <p:nvPicPr>
          <p:cNvPr id="14" name="그래픽 13" descr="상향 추세">
            <a:extLst>
              <a:ext uri="{FF2B5EF4-FFF2-40B4-BE49-F238E27FC236}">
                <a16:creationId xmlns:a16="http://schemas.microsoft.com/office/drawing/2014/main" id="{8EF8C2E6-67F9-4C52-BEA8-68B4DF805B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30843" y="2169113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0352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9689845" y="1323158"/>
            <a:ext cx="2085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API 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연동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피드백</a:t>
            </a:r>
          </a:p>
          <a:p>
            <a:pPr algn="r"/>
            <a:endParaRPr lang="ko-KR" altLang="en-US" sz="11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1938098" y="1628301"/>
            <a:ext cx="808479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28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.NET Framework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통해서 투표 사이트를 파싱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파싱 함수를 단축키에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지정하여 게임 플레이 중에 특정키를 누르면 투표가 시작될 수 있게 하여 시청자의 채팅정보를 수집하여 투표결과를 채팅창에 표시하고 결과에 대한 값을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 수집해 게임 내에 반영한다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ABFC3B-3128-4CF6-9814-751D467A5728}"/>
              </a:ext>
            </a:extLst>
          </p:cNvPr>
          <p:cNvSpPr txBox="1"/>
          <p:nvPr/>
        </p:nvSpPr>
        <p:spPr>
          <a:xfrm>
            <a:off x="1938098" y="3892056"/>
            <a:ext cx="775174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1.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WebBluetooth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심박수 데이터를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CSV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저장한 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으로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파일입출력을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2.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심박수 데이터를 텍스트파일로 저장한 후에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에서 텍스트를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파싱한다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5456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6746F64-6E39-4431-BF54-60D7DFC27F9D}"/>
              </a:ext>
            </a:extLst>
          </p:cNvPr>
          <p:cNvSpPr/>
          <p:nvPr/>
        </p:nvSpPr>
        <p:spPr>
          <a:xfrm>
            <a:off x="5490255" y="1735148"/>
            <a:ext cx="6512461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636654F-3625-4904-969B-244F13401CDF}"/>
              </a:ext>
            </a:extLst>
          </p:cNvPr>
          <p:cNvSpPr/>
          <p:nvPr/>
        </p:nvSpPr>
        <p:spPr>
          <a:xfrm>
            <a:off x="1060299" y="1735148"/>
            <a:ext cx="4236064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8582861" y="555721"/>
            <a:ext cx="3137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타게임과의 비교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35" y="1552003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C4D4657-9E00-4F5D-A64A-EE6E0E0024C5}"/>
              </a:ext>
            </a:extLst>
          </p:cNvPr>
          <p:cNvSpPr txBox="1"/>
          <p:nvPr/>
        </p:nvSpPr>
        <p:spPr>
          <a:xfrm>
            <a:off x="5665462" y="1692054"/>
            <a:ext cx="60767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우리 게임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1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몰입도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높아 시청자들을 사로잡기에 적합하다</a:t>
            </a: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기능으로 시청자들의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참여도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조작법과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UI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간단하다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 장벽이 낮다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로그라이크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형식으로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매번 다른 플레이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다른 상황이 연출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다양한 재미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EDD763-305D-4EF4-A5FC-ABE6BC00A554}"/>
              </a:ext>
            </a:extLst>
          </p:cNvPr>
          <p:cNvSpPr txBox="1"/>
          <p:nvPr/>
        </p:nvSpPr>
        <p:spPr>
          <a:xfrm>
            <a:off x="1138212" y="2004761"/>
            <a:ext cx="568422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 게임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높은 순위에 있는 게임들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 :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ex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포트나이트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배틀그라운드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무난한 플레이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속 시청자 참여가 없다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난이도가 어렵다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진입장벽이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항상 플레이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맵이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똑같다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6528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0B65094C-9FBA-4E97-B8DA-0E7F9633FA81}"/>
              </a:ext>
            </a:extLst>
          </p:cNvPr>
          <p:cNvSpPr/>
          <p:nvPr/>
        </p:nvSpPr>
        <p:spPr>
          <a:xfrm>
            <a:off x="189969" y="2207204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83302" y="555721"/>
            <a:ext cx="5036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A73FF57-0F2E-4F25-96E9-0B880FC92E0F}"/>
              </a:ext>
            </a:extLst>
          </p:cNvPr>
          <p:cNvCxnSpPr/>
          <p:nvPr/>
        </p:nvCxnSpPr>
        <p:spPr>
          <a:xfrm>
            <a:off x="6822426" y="1419491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DC9CF7-F598-489B-8B48-27A489B5009B}"/>
              </a:ext>
            </a:extLst>
          </p:cNvPr>
          <p:cNvSpPr txBox="1"/>
          <p:nvPr/>
        </p:nvSpPr>
        <p:spPr>
          <a:xfrm>
            <a:off x="491814" y="2446296"/>
            <a:ext cx="347592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각 방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랜덤 배치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b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</a:b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 애니메이션 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조명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그림자 최적화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적 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FSM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연동에 따른 변화 구현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FBA0B758-7188-4ED0-BCA6-83114CB5C17C}"/>
              </a:ext>
            </a:extLst>
          </p:cNvPr>
          <p:cNvSpPr/>
          <p:nvPr/>
        </p:nvSpPr>
        <p:spPr>
          <a:xfrm>
            <a:off x="4150893" y="2217559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BCBCA0-A2DE-4F33-BBE2-4FC14843B552}"/>
              </a:ext>
            </a:extLst>
          </p:cNvPr>
          <p:cNvSpPr txBox="1"/>
          <p:nvPr/>
        </p:nvSpPr>
        <p:spPr>
          <a:xfrm>
            <a:off x="4355080" y="2456651"/>
            <a:ext cx="358155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모델링</a:t>
            </a:r>
          </a:p>
          <a:p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배경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사물 오브젝트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/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캐릭터</a:t>
            </a:r>
          </a:p>
          <a:p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3dmax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간단한 틀 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Zbrush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디테일한 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스컬핑</a:t>
            </a:r>
            <a:endParaRPr lang="ko-KR" altLang="en-US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Zbrush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texture painter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를 이용한 실사 페인팅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substance painter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맵핑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재질감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표현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애니메이션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이펙트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439464CE-1187-4122-86B9-E68CAAA36146}"/>
              </a:ext>
            </a:extLst>
          </p:cNvPr>
          <p:cNvSpPr/>
          <p:nvPr/>
        </p:nvSpPr>
        <p:spPr>
          <a:xfrm>
            <a:off x="8111818" y="2219033"/>
            <a:ext cx="3920388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A3C96C-D0C1-4119-8ECA-25432C24A4BB}"/>
              </a:ext>
            </a:extLst>
          </p:cNvPr>
          <p:cNvSpPr txBox="1"/>
          <p:nvPr/>
        </p:nvSpPr>
        <p:spPr>
          <a:xfrm>
            <a:off x="8239140" y="2434950"/>
            <a:ext cx="3793066" cy="4439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marL="342900" indent="-342900">
              <a:lnSpc>
                <a:spcPts val="2700"/>
              </a:lnSpc>
              <a:buAutoNum type="arabicPeriod"/>
            </a:pPr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Miband_SDK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분석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(NodeJS)</a:t>
            </a:r>
          </a:p>
          <a:p>
            <a:pPr>
              <a:lnSpc>
                <a:spcPts val="2700"/>
              </a:lnSpc>
            </a:pP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NPM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서버 사용 방법 익히기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2. NPM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서버 오픈 후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Bluetooth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연동 및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  </a:t>
            </a:r>
            <a:r>
              <a:rPr lang="en-US" altLang="ko-KR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연결 테스트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연동된 정보를 서버 내부 데이터로 저장</a:t>
            </a:r>
            <a:endParaRPr lang="en-US" altLang="ko-KR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700"/>
              </a:lnSpc>
            </a:pP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4. 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저장된 데이터를 </a:t>
            </a:r>
            <a:r>
              <a:rPr lang="en-US" altLang="ko-KR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에서 </a:t>
            </a:r>
            <a:r>
              <a:rPr lang="ko-KR" altLang="en-US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파싱하여</a:t>
            </a:r>
            <a:r>
              <a:rPr lang="ko-KR" altLang="en-US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정보 처리</a:t>
            </a:r>
          </a:p>
          <a:p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70C559D-4BEC-4B46-A998-EFA6410C5181}"/>
              </a:ext>
            </a:extLst>
          </p:cNvPr>
          <p:cNvSpPr/>
          <p:nvPr/>
        </p:nvSpPr>
        <p:spPr>
          <a:xfrm>
            <a:off x="622758" y="1527056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a영고딕M" panose="02020600000000000000" pitchFamily="18" charset="-127"/>
                <a:ea typeface="a영고딕M" panose="02020600000000000000" pitchFamily="18" charset="-127"/>
              </a:rPr>
              <a:t>여도현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A37BA0A-E079-4E13-B9AB-92AD10397451}"/>
              </a:ext>
            </a:extLst>
          </p:cNvPr>
          <p:cNvSpPr/>
          <p:nvPr/>
        </p:nvSpPr>
        <p:spPr>
          <a:xfrm>
            <a:off x="4601727" y="1529073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latin typeface="a영고딕M" panose="02020600000000000000" pitchFamily="18" charset="-127"/>
                <a:ea typeface="a영고딕M" panose="02020600000000000000" pitchFamily="18" charset="-127"/>
              </a:rPr>
              <a:t>강아영</a:t>
            </a:r>
            <a:endParaRPr lang="ko-KR" altLang="en-US" sz="2800" dirty="0">
              <a:latin typeface="a영고딕M" panose="02020600000000000000" pitchFamily="18" charset="-127"/>
              <a:ea typeface="a영고딕M" panose="02020600000000000000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B9EE04E-6080-4D54-922E-2ECCBC31F865}"/>
              </a:ext>
            </a:extLst>
          </p:cNvPr>
          <p:cNvSpPr/>
          <p:nvPr/>
        </p:nvSpPr>
        <p:spPr>
          <a:xfrm>
            <a:off x="8562652" y="1529073"/>
            <a:ext cx="3018719" cy="578905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a영고딕M" panose="02020600000000000000" pitchFamily="18" charset="-127"/>
                <a:ea typeface="a영고딕M" panose="02020600000000000000" pitchFamily="18" charset="-127"/>
              </a:rPr>
              <a:t>박연</a:t>
            </a:r>
          </a:p>
        </p:txBody>
      </p:sp>
    </p:spTree>
    <p:extLst>
      <p:ext uri="{BB962C8B-B14F-4D97-AF65-F5344CB8AC3E}">
        <p14:creationId xmlns:p14="http://schemas.microsoft.com/office/powerpoint/2010/main" val="190961424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2312</TotalTime>
  <Words>651</Words>
  <Application>Microsoft Office PowerPoint</Application>
  <PresentationFormat>와이드스크린</PresentationFormat>
  <Paragraphs>165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a영고딕M</vt:lpstr>
      <vt:lpstr>맑은 고딕</vt:lpstr>
      <vt:lpstr>Arial</vt:lpstr>
      <vt:lpstr>a영고딕L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DOHYUN YEO</cp:lastModifiedBy>
  <cp:revision>135</cp:revision>
  <dcterms:created xsi:type="dcterms:W3CDTF">2017-11-23T05:17:34Z</dcterms:created>
  <dcterms:modified xsi:type="dcterms:W3CDTF">2018-12-24T08:19:32Z</dcterms:modified>
</cp:coreProperties>
</file>